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70" r:id="rId6"/>
    <p:sldId id="26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71" r:id="rId16"/>
    <p:sldId id="272" r:id="rId17"/>
    <p:sldId id="273" r:id="rId18"/>
    <p:sldId id="274" r:id="rId19"/>
    <p:sldId id="26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28" autoAdjust="0"/>
    <p:restoredTop sz="94660"/>
  </p:normalViewPr>
  <p:slideViewPr>
    <p:cSldViewPr snapToGrid="0">
      <p:cViewPr varScale="1">
        <p:scale>
          <a:sx n="67" d="100"/>
          <a:sy n="67" d="100"/>
        </p:scale>
        <p:origin x="72" y="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44362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299773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636831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057046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5812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002623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246127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578568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215736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722680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62476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BB89B-8BE8-480A-A8F2-19385C1723DE}" type="datetimeFigureOut">
              <a:rPr lang="en-US" smtClean="0"/>
              <a:t>4/16/2018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CC2F5-AAC2-47EA-8BFF-DE3490709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50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1665" y="345989"/>
            <a:ext cx="10124303" cy="6512011"/>
          </a:xfrm>
        </p:spPr>
        <p:txBody>
          <a:bodyPr>
            <a:normAutofit fontScale="62500" lnSpcReduction="20000"/>
          </a:bodyPr>
          <a:lstStyle/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is a leading company in the automaker industry in German – passenger cars, financial services and commercial vehicles are its products. Considering its growth strategies, the company has set strategies discussed in the course of this presentation. 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 strategic direction is suggested by standard indicators 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I/E Matrix – analyzes working conditions and as well as the strategic position of the business. 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SPACE Matrix – this focuses on the formation of strategy that which is related to the competitive stand of the organization</a:t>
            </a:r>
          </a:p>
          <a:p>
            <a:pPr algn="l">
              <a:lnSpc>
                <a:spcPct val="200000"/>
              </a:lnSpc>
              <a:spcBef>
                <a:spcPts val="0"/>
              </a:spcBef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Grand Strategy Matrix – avails the strategic options that the company is having regardless of rapid or slow in growth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52577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232" y="1034715"/>
            <a:ext cx="10515600" cy="48127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I/E Matrix - 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This matrix is contained in the matching stage of strategy development. It contains both the internal and external evaluation factors.</a:t>
            </a:r>
            <a:r>
              <a:rPr lang="en-US" sz="4000" dirty="0"/>
              <a:t/>
            </a:r>
            <a:br>
              <a:rPr lang="en-US" sz="4000" dirty="0"/>
            </a:b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External Factor Evaluation, EFE:</a:t>
            </a:r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/>
              <a:t/>
            </a:r>
            <a:br>
              <a:rPr lang="en-US" sz="4000" dirty="0"/>
            </a:b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4488186"/>
              </p:ext>
            </p:extLst>
          </p:nvPr>
        </p:nvGraphicFramePr>
        <p:xfrm>
          <a:off x="3127375" y="1904841"/>
          <a:ext cx="5937250" cy="41098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3995"/>
                <a:gridCol w="1483995"/>
                <a:gridCol w="1484630"/>
                <a:gridCol w="148463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Weight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Rating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Score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Opportunities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Market growth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0,52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Altering customer preferences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0,30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Salary scale in small Companies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093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Support from Government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Innovations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Threats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Increase in maintenance costs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0,21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Effect of new labor policy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Competition, market share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Japanese Economy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New markets (unknown)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0,36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Total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100/100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3,02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5948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149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Internal Factor Evaluation, IFE:</a:t>
            </a:r>
            <a:endParaRPr lang="en-US" sz="2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3127375" y="1623314"/>
          <a:ext cx="5937250" cy="4305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3995"/>
                <a:gridCol w="1483995"/>
                <a:gridCol w="1484630"/>
                <a:gridCol w="1484630"/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Weight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Rating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Score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Strengths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Production that isn’t rigid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Quality products that are durable and reliable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0,48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Management competencies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0,20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Productivity of workers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0,42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Product development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0,40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Weaknesses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High cost of specialist engineers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High Inventories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Expansion capital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Assemble line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Cost-create components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0,09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0,18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Total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100/100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200" dirty="0">
                          <a:effectLst/>
                        </a:rPr>
                        <a:t>2,59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48399"/>
            <a:ext cx="223138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kumimoji="0" lang="en-U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38310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92505"/>
            <a:ext cx="10515600" cy="1419727"/>
          </a:xfrm>
        </p:spPr>
        <p:txBody>
          <a:bodyPr>
            <a:normAutofit fontScale="90000"/>
          </a:bodyPr>
          <a:lstStyle/>
          <a:p>
            <a:r>
              <a:rPr lang="en-US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Space matrix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purpose of the space matrix is to strike a balance between internal and external factors to determine the general theme of the strategy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85617"/>
            <a:ext cx="10515600" cy="48534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Key: the marks depend on the order of importance;</a:t>
            </a:r>
          </a:p>
          <a:p>
            <a:pPr marL="0" indent="0">
              <a:buNone/>
            </a:pP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(+7 best, +1 worst ; -1 best, -1 worst)</a:t>
            </a:r>
            <a:endParaRPr lang="en-US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0" y="4572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967230" y="1776095"/>
            <a:ext cx="1852295" cy="3136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Internal Strategy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860290" y="1776095"/>
            <a:ext cx="1852295" cy="2863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External Strategy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294890" y="2390140"/>
            <a:ext cx="2210435" cy="18014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position (FP)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Debt from Porsche/MAN 1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level of liquidity 4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Increase in sales 7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ctr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+14% passengers’ cars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457200" algn="ctr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+20% commercial cars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Important level of assets 3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73345" y="2442762"/>
            <a:ext cx="1852295" cy="15963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Stability position (SP)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Global recession -2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Markets emergence -1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Less Innovation -4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Weak existing markets -3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 strategies -2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308225" y="4342130"/>
            <a:ext cx="2210435" cy="1998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Competitive position (CP)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Global leadership -1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Leader in emergent countries -1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Behind competitors in US -4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sales -1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(33% between 2010- 2018)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Lack of electronic comfort -4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credible $ customer perception -1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 marL="0" marR="0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 algn="ctr">
              <a:spcBef>
                <a:spcPts val="0"/>
              </a:spcBef>
            </a:pPr>
            <a:r>
              <a:rPr lang="en-US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215255" y="4191635"/>
            <a:ext cx="2142490" cy="20466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spcBef>
                <a:spcPts val="0"/>
              </a:spcBef>
            </a:pPr>
            <a:r>
              <a:rPr lang="en-US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ndustry Positioning 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Projection of +30, 5% of sales 7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Capabilities 4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profit prospect 5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prospects high 5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27% of its capital Own 2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</a:pPr>
            <a:r>
              <a:rPr lang="en-US" sz="1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Productivity 1</a:t>
            </a:r>
            <a:endParaRPr lang="en-US" sz="1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1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cxnSp>
        <p:nvCxnSpPr>
          <p:cNvPr id="24" name="Straight Connector 23"/>
          <p:cNvCxnSpPr/>
          <p:nvPr/>
        </p:nvCxnSpPr>
        <p:spPr>
          <a:xfrm>
            <a:off x="2117725" y="2089150"/>
            <a:ext cx="26670" cy="414845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2117090" y="6237605"/>
            <a:ext cx="1905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2143760" y="3454400"/>
            <a:ext cx="16383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5024120" y="2089785"/>
            <a:ext cx="26670" cy="38893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5064125" y="3413125"/>
            <a:ext cx="1092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5051425" y="5979160"/>
            <a:ext cx="10922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Rectangle 33"/>
          <p:cNvSpPr>
            <a:spLocks noChangeArrowheads="1"/>
          </p:cNvSpPr>
          <p:nvPr/>
        </p:nvSpPr>
        <p:spPr bwMode="auto">
          <a:xfrm>
            <a:off x="152400" y="152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1" name="Rectangle 40"/>
          <p:cNvSpPr>
            <a:spLocks noChangeArrowheads="1"/>
          </p:cNvSpPr>
          <p:nvPr/>
        </p:nvSpPr>
        <p:spPr bwMode="auto">
          <a:xfrm>
            <a:off x="152400" y="6096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938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3294665"/>
              </p:ext>
            </p:extLst>
          </p:nvPr>
        </p:nvGraphicFramePr>
        <p:xfrm>
          <a:off x="714632" y="2985959"/>
          <a:ext cx="10515600" cy="247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X-axis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Y-axis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Financial</a:t>
                      </a:r>
                      <a:r>
                        <a:rPr lang="en-US" baseline="0" dirty="0" smtClean="0"/>
                        <a:t> position total: 15</a:t>
                      </a:r>
                    </a:p>
                    <a:p>
                      <a:r>
                        <a:rPr lang="en-US" baseline="0" dirty="0" smtClean="0"/>
                        <a:t>                    Average: 3.75</a:t>
                      </a:r>
                    </a:p>
                    <a:p>
                      <a:r>
                        <a:rPr lang="en-US" baseline="0" dirty="0" smtClean="0"/>
                        <a:t>Stability position total: -12</a:t>
                      </a:r>
                    </a:p>
                    <a:p>
                      <a:r>
                        <a:rPr lang="en-US" baseline="0" dirty="0" smtClean="0"/>
                        <a:t>                     Average: -2.4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                         FP/SP: 1.35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Competitive Position</a:t>
                      </a:r>
                      <a:r>
                        <a:rPr lang="en-US" baseline="0" dirty="0" smtClean="0"/>
                        <a:t> total: -10</a:t>
                      </a:r>
                    </a:p>
                    <a:p>
                      <a:r>
                        <a:rPr lang="en-US" baseline="0" dirty="0" smtClean="0"/>
                        <a:t>                          Average: -1.7</a:t>
                      </a:r>
                    </a:p>
                    <a:p>
                      <a:r>
                        <a:rPr lang="en-US" baseline="0" dirty="0" smtClean="0"/>
                        <a:t>Industry positioning total: 24</a:t>
                      </a:r>
                    </a:p>
                    <a:p>
                      <a:r>
                        <a:rPr lang="en-US" dirty="0" smtClean="0"/>
                        <a:t>                             Average</a:t>
                      </a:r>
                      <a:r>
                        <a:rPr lang="en-US" baseline="0" dirty="0" smtClean="0"/>
                        <a:t>: 4</a:t>
                      </a:r>
                    </a:p>
                    <a:p>
                      <a:endParaRPr lang="en-US" baseline="0" dirty="0" smtClean="0"/>
                    </a:p>
                    <a:p>
                      <a:r>
                        <a:rPr lang="en-US" baseline="0" dirty="0" smtClean="0"/>
                        <a:t>                                CP/IP: 2.3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005516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Arrow Connector 7"/>
          <p:cNvCxnSpPr/>
          <p:nvPr/>
        </p:nvCxnSpPr>
        <p:spPr>
          <a:xfrm flipV="1">
            <a:off x="6448926" y="637675"/>
            <a:ext cx="0" cy="49570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3260558" y="2887579"/>
            <a:ext cx="6376737" cy="2406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1191126" y="637675"/>
            <a:ext cx="10515600" cy="5539288"/>
          </a:xfrm>
        </p:spPr>
        <p:txBody>
          <a:bodyPr>
            <a:normAutofit/>
          </a:bodyPr>
          <a:lstStyle/>
          <a:p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</a:t>
            </a:r>
            <a:r>
              <a:rPr 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Strength</a:t>
            </a:r>
            <a:endParaRPr lang="en-US" sz="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Best               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5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4</a:t>
            </a:r>
          </a:p>
          <a:p>
            <a:pPr lvl="5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Conservative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3        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Aggressive</a:t>
            </a:r>
          </a:p>
          <a:p>
            <a:pPr marL="3657600" lvl="8" indent="0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2                                   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(1.35;2.3)</a:t>
            </a:r>
          </a:p>
          <a:p>
            <a:pPr marL="3657600" lvl="8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1     </a:t>
            </a:r>
          </a:p>
          <a:p>
            <a:pPr marL="3657600" lvl="8" indent="0">
              <a:buNone/>
            </a:pP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8" indent="0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-4      -3     -2       -1      -1   1        2       3     4       5        6      </a:t>
            </a:r>
          </a:p>
          <a:p>
            <a:pPr marL="3657600" lvl="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Worse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-2</a:t>
            </a:r>
          </a:p>
          <a:p>
            <a:pPr marL="3657600" lvl="8" indent="0">
              <a:buNone/>
            </a:pP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-3                              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</a:t>
            </a:r>
          </a:p>
          <a:p>
            <a:pPr marL="3657600" lvl="8" indent="0">
              <a:buNone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8" indent="0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-4</a:t>
            </a:r>
          </a:p>
          <a:p>
            <a:pPr marL="3657600" lvl="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Defensive</a:t>
            </a:r>
          </a:p>
          <a:p>
            <a:pPr marL="3657600" lvl="8" indent="0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-5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</a:t>
            </a:r>
          </a:p>
          <a:p>
            <a:pPr marL="3657600" lvl="8" indent="0">
              <a:buNone/>
            </a:pPr>
            <a:endParaRPr lang="en-US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57600" lvl="8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Worse             </a:t>
            </a: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-6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1574" y="1287379"/>
            <a:ext cx="518984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Competitive  Advantage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002288" y="5594685"/>
            <a:ext cx="4497859" cy="5088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Environmental Stability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9637295" y="1287379"/>
            <a:ext cx="518984" cy="36576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Industry strength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 flipV="1">
            <a:off x="6448926" y="2471351"/>
            <a:ext cx="1360544" cy="416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3999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9641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Strategic alternatives;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Ansoff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Matrix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61536"/>
            <a:ext cx="10515600" cy="5338118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Ansoff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Matrix is detailed as represented below here. An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Ansoff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Matrix is simply the company’s product marketing strategy. It is made of 4 components;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penetration: the market modes of entry are analytical mode – international business market and expansion, and competitive mode – holistic challenge to venture new areas. 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development: targets to add value to the products. Western Europe is targeted. </a:t>
            </a:r>
          </a:p>
        </p:txBody>
      </p:sp>
    </p:spTree>
    <p:extLst>
      <p:ext uri="{BB962C8B-B14F-4D97-AF65-F5344CB8AC3E}">
        <p14:creationId xmlns:p14="http://schemas.microsoft.com/office/powerpoint/2010/main" val="33809210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Development: Global overview and automotive market. Europe and India are the promising emerging markets. 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Diversification: economies of scale targets. Today, 16 branches of the company operate in China.</a:t>
            </a:r>
          </a:p>
        </p:txBody>
      </p:sp>
    </p:spTree>
    <p:extLst>
      <p:ext uri="{BB962C8B-B14F-4D97-AF65-F5344CB8AC3E}">
        <p14:creationId xmlns:p14="http://schemas.microsoft.com/office/powerpoint/2010/main" val="56882549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494271"/>
            <a:ext cx="11386046" cy="6157076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 market  			New product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Existing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/>
            <a:r>
              <a:rPr lang="en-US" dirty="0" smtClean="0"/>
              <a:t>                     </a:t>
            </a:r>
          </a:p>
          <a:p>
            <a:pPr lvl="8"/>
            <a:endParaRPr lang="en-US" dirty="0"/>
          </a:p>
          <a:p>
            <a:pPr lvl="8"/>
            <a:endParaRPr lang="en-US" dirty="0" smtClean="0"/>
          </a:p>
          <a:p>
            <a:pPr lvl="8"/>
            <a:endParaRPr lang="en-US" dirty="0"/>
          </a:p>
          <a:p>
            <a:pPr marL="3657600" lvl="8" indent="0">
              <a:buNone/>
            </a:pPr>
            <a:r>
              <a:rPr lang="en-US" dirty="0" smtClean="0"/>
              <a:t> </a:t>
            </a:r>
          </a:p>
          <a:p>
            <a:endParaRPr lang="en-US" dirty="0"/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New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</a:t>
            </a:r>
          </a:p>
          <a:p>
            <a:pPr lvl="8"/>
            <a:r>
              <a:rPr lang="en-US" dirty="0" smtClean="0"/>
              <a:t>                                                            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407239" y="1402105"/>
            <a:ext cx="3089189" cy="1754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Penetration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421922" y="3870045"/>
            <a:ext cx="3089189" cy="17546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Market Development 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80087" y="1338648"/>
            <a:ext cx="3089189" cy="175465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 Development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80088" y="3908854"/>
            <a:ext cx="3089189" cy="17546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Diversification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Up-Down Arrow 8"/>
          <p:cNvSpPr/>
          <p:nvPr/>
        </p:nvSpPr>
        <p:spPr>
          <a:xfrm>
            <a:off x="5733533" y="1160826"/>
            <a:ext cx="524130" cy="4843849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-Right Arrow 9"/>
          <p:cNvSpPr/>
          <p:nvPr/>
        </p:nvSpPr>
        <p:spPr>
          <a:xfrm>
            <a:off x="2041436" y="3270578"/>
            <a:ext cx="7908324" cy="413245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3413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TOWS Strategy Development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8097"/>
            <a:ext cx="10515600" cy="4718866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Weaknesses and Threats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Weaknesses and threats put any company at stake. Volkswagen had the options of partnering with American Motors or Chrysler.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Target is to do away with weaknesses and develop them into strengths again.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done by developing a product that is more flexible to the needs of the clients. </a:t>
            </a: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19089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Weaknesses and opportunities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Volkswagen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 essentially followed a one-model policy which presented a problem when the design of the Beetle became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outdated.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new model line had to be introduced to reach a wider spectrum of buyers. 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order to minimize the additional costs of a multi product line, the building block principle was employed in the design of the new cars.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89943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Strengths and Threats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Their currency appreciating as compared to the dollar.</a:t>
            </a:r>
          </a:p>
          <a:p>
            <a:r>
              <a:rPr lang="en-US" dirty="0" smtClean="0"/>
              <a:t>This poses a challenge to the buyers due to the high prices. </a:t>
            </a:r>
          </a:p>
          <a:p>
            <a:r>
              <a:rPr lang="en-GB" dirty="0"/>
              <a:t>The result, of course, was a less competitive posture. Japanese and American automakers obtained an increasingly larger share of the small-car market. </a:t>
            </a:r>
            <a:endParaRPr lang="en-GB" dirty="0" smtClean="0"/>
          </a:p>
          <a:p>
            <a:r>
              <a:rPr lang="en-GB" dirty="0" smtClean="0"/>
              <a:t>To </a:t>
            </a:r>
            <a:r>
              <a:rPr lang="en-GB" dirty="0"/>
              <a:t>reduce the threats of competition and the effects of the </a:t>
            </a:r>
            <a:r>
              <a:rPr lang="en-GB" dirty="0" smtClean="0"/>
              <a:t>unfavourable </a:t>
            </a:r>
            <a:r>
              <a:rPr lang="en-GB" dirty="0"/>
              <a:t>exchange rate, VW was forced to build an assembly plant in the United States.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5180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Grouping/overarching Strategies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Capital targets: more than 16% ROI and 20%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ROE(pre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tax) Plan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2018.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 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after sales services and customer 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relations.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2164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41558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Analysis of alternatives; 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13254"/>
            <a:ext cx="10515600" cy="516370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Purpose: prioritize and choose the best strategy.</a:t>
            </a: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a tool of evaluation that is very objective of the strategies that the company should choose from. 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00000"/>
              </a:lnSpc>
              <a:spcBef>
                <a:spcPts val="0"/>
              </a:spcBef>
            </a:pP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uses factors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42327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0762173"/>
              </p:ext>
            </p:extLst>
          </p:nvPr>
        </p:nvGraphicFramePr>
        <p:xfrm>
          <a:off x="2792581" y="692726"/>
          <a:ext cx="7168837" cy="512039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1032"/>
                <a:gridCol w="900039"/>
                <a:gridCol w="1074422"/>
                <a:gridCol w="224066"/>
                <a:gridCol w="457725"/>
                <a:gridCol w="734828"/>
                <a:gridCol w="885575"/>
                <a:gridCol w="885575"/>
                <a:gridCol w="885575"/>
              </a:tblGrid>
              <a:tr h="650720"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Key factors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Weight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Alternative 1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Market development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Attractiveness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score total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Alternative2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Penetration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Attractiveness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46885" algn="l"/>
                        </a:tabLst>
                        <a:defRPr/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Attractiveness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score total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Alternative3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Product </a:t>
                      </a: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Development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Attractiveness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1746885" algn="l"/>
                        </a:tabLst>
                        <a:defRPr/>
                      </a:pPr>
                      <a:r>
                        <a:rPr lang="en-US" sz="120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Attractiveness</a:t>
                      </a:r>
                      <a:r>
                        <a:rPr lang="en-US" sz="1200" baseline="0" dirty="0" smtClean="0"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score total</a:t>
                      </a:r>
                      <a:endParaRPr lang="en-US" sz="1200" dirty="0" smtClean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5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Attractiveness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score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152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Strengths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Range of products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8610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Top ½ producer worldwide/EU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Liquidity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0,225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International Production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30511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Technical advantage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224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20713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76693696"/>
              </p:ext>
            </p:extLst>
          </p:nvPr>
        </p:nvGraphicFramePr>
        <p:xfrm>
          <a:off x="2687781" y="1039090"/>
          <a:ext cx="6982692" cy="4240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674"/>
                <a:gridCol w="745602"/>
                <a:gridCol w="890062"/>
                <a:gridCol w="649739"/>
                <a:gridCol w="809510"/>
                <a:gridCol w="733619"/>
                <a:gridCol w="733619"/>
                <a:gridCol w="1491867"/>
              </a:tblGrid>
              <a:tr h="3004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Weaknesses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293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Dependence on Chinese market 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4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Budget car still in test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92938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Behind GM and Toyota in USA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493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Electronic comfort lacks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04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High Debt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04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4881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177687"/>
              </p:ext>
            </p:extLst>
          </p:nvPr>
        </p:nvGraphicFramePr>
        <p:xfrm>
          <a:off x="2479964" y="665020"/>
          <a:ext cx="7315199" cy="518159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88037"/>
                <a:gridCol w="824694"/>
                <a:gridCol w="984477"/>
                <a:gridCol w="718661"/>
                <a:gridCol w="895381"/>
                <a:gridCol w="811440"/>
                <a:gridCol w="811440"/>
                <a:gridCol w="681069"/>
              </a:tblGrid>
              <a:tr h="9158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Opportunities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018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Emerging markets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037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Strong demand of buses and trucks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037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Important demand of budget cars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10037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Cooperation in alternative drives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7527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Innovative competition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84642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1363535"/>
              </p:ext>
            </p:extLst>
          </p:nvPr>
        </p:nvGraphicFramePr>
        <p:xfrm>
          <a:off x="2092037" y="1524000"/>
          <a:ext cx="7536872" cy="40164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24485"/>
                <a:gridCol w="902812"/>
                <a:gridCol w="1077733"/>
                <a:gridCol w="786737"/>
                <a:gridCol w="980196"/>
                <a:gridCol w="888303"/>
                <a:gridCol w="888303"/>
                <a:gridCol w="888303"/>
              </a:tblGrid>
              <a:tr h="41563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2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Threats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50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Expansion links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50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Euro exchange fluctuation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450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Global recession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75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Weak European businesses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6752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Laws and environmental protection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2250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857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6,475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46885" algn="l"/>
                        </a:tabLst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5,35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09184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Recommendations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Ensuring profitable growth and creating sustainable value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</a:t>
            </a:r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expansion of brand and product portfolio alongside increase in GLOBAL footprints and emerging market presence</a:t>
            </a:r>
          </a:p>
          <a:p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Volkswagen Group: </a:t>
            </a:r>
          </a:p>
          <a:p>
            <a:pPr lvl="1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Best model of a carmaker</a:t>
            </a:r>
          </a:p>
          <a:p>
            <a:pPr lvl="1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Increasing sales, profits and shares</a:t>
            </a:r>
          </a:p>
          <a:p>
            <a:pPr lvl="1"/>
            <a:r>
              <a:rPr lang="en-GB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Considering strategies in Europe</a:t>
            </a:r>
          </a:p>
          <a:p>
            <a:pPr marL="457200" lvl="1" indent="0">
              <a:buNone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>
              <a:buNone/>
            </a:pPr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endParaRPr lang="en-GB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653485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509</TotalTime>
  <Words>1181</Words>
  <Application>Microsoft Office PowerPoint</Application>
  <PresentationFormat>Widescreen</PresentationFormat>
  <Paragraphs>535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Office Theme</vt:lpstr>
      <vt:lpstr>PowerPoint Presentation</vt:lpstr>
      <vt:lpstr>Volkswagen I/E Matrix - This matrix is contained in the matching stage of strategy development. It contains both the internal and external evaluation factors. The External Factor Evaluation, EFE:  </vt:lpstr>
      <vt:lpstr>Internal Factor Evaluation, IFE:</vt:lpstr>
      <vt:lpstr>Space matrix The purpose of the space matrix is to strike a balance between internal and external factors to determine the general theme of the strategy </vt:lpstr>
      <vt:lpstr>PowerPoint Presentation</vt:lpstr>
      <vt:lpstr>PowerPoint Presentation</vt:lpstr>
      <vt:lpstr>Strategic alternatives; Ansoff Matrix</vt:lpstr>
      <vt:lpstr>Conti…</vt:lpstr>
      <vt:lpstr>PowerPoint Presentation</vt:lpstr>
      <vt:lpstr>TOWS Strategy Development </vt:lpstr>
      <vt:lpstr>Weaknesses and opportunities</vt:lpstr>
      <vt:lpstr>Strengths and Threats</vt:lpstr>
      <vt:lpstr>Grouping/overarching Strategies</vt:lpstr>
      <vt:lpstr>Analysis of alternatives;  </vt:lpstr>
      <vt:lpstr>PowerPoint Presentation</vt:lpstr>
      <vt:lpstr>PowerPoint Presentation</vt:lpstr>
      <vt:lpstr>PowerPoint Presentation</vt:lpstr>
      <vt:lpstr>PowerPoint Presentation</vt:lpstr>
      <vt:lpstr>Recommendations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Mulwa</dc:creator>
  <cp:lastModifiedBy>James Mulwa</cp:lastModifiedBy>
  <cp:revision>34</cp:revision>
  <dcterms:created xsi:type="dcterms:W3CDTF">2018-04-15T17:17:56Z</dcterms:created>
  <dcterms:modified xsi:type="dcterms:W3CDTF">2018-04-16T09:48:41Z</dcterms:modified>
</cp:coreProperties>
</file>